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FFFFFF">
              <a:alpha val="6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BDFD4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7BB759"/>
          </a:solidFill>
        </a:fill>
      </a:tcStyle>
    </a:firstCol>
    <a:lastRow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254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DBDFD4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DBDFD4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90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66000"/>
            </a:schemeClr>
          </a:solidFill>
        </a:fill>
      </a:tcStyle>
    </a:wholeTbl>
    <a:band2H>
      <a:tcTxStyle/>
      <a:tcStyle>
        <a:tcBdr/>
        <a:fill>
          <a:solidFill>
            <a:schemeClr val="accent1">
              <a:hueOff val="-218139"/>
              <a:satOff val="-11670"/>
              <a:lumOff val="-10226"/>
              <a:alpha val="39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4A1C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EE7C00"/>
        </a:fontRef>
        <a:srgbClr val="EE7C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wholeTbl>
    <a:band2H>
      <a:tcTxStyle/>
      <a:tcStyle>
        <a:tcBdr/>
        <a:fill>
          <a:solidFill>
            <a:srgbClr val="FEFFF6">
              <a:alpha val="72000"/>
            </a:srgbClr>
          </a:solidFill>
        </a:fill>
      </a:tcStyle>
    </a:band2H>
    <a:firstCol>
      <a:tcTxStyle b="off" i="off">
        <a:fontRef idx="minor">
          <a:srgbClr val="E35015"/>
        </a:fontRef>
        <a:srgbClr val="E35015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Col>
    <a:la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lastRow>
    <a:fir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6288">
              <a:alpha val="12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87B2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DBDFD3"/>
              </a:solidFill>
              <a:prstDash val="solid"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3D3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106AA0">
              <a:alpha val="14000"/>
            </a:srgbClr>
          </a:solidFill>
        </a:fill>
      </a:tcStyle>
    </a:band2H>
    <a:firstCo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3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10890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halk_line-1.png" descr="chalk_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chalk_line-2.png" descr="chalk_line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scrapbook_cover_title_hi.png" descr="scrapbook_cover_title_hi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teltekst"/>
          <p:cNvSpPr>
            <a:spLocks noGrp="1"/>
          </p:cNvSpPr>
          <p:nvPr>
            <p:ph type="title"/>
          </p:nvPr>
        </p:nvSpPr>
        <p:spPr>
          <a:xfrm>
            <a:off x="1270000" y="2959100"/>
            <a:ext cx="10464800" cy="22860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Titteltekst</a:t>
            </a:r>
          </a:p>
        </p:txBody>
      </p:sp>
      <p:sp>
        <p:nvSpPr>
          <p:cNvPr id="23" name="Brødtekst nivå én…"/>
          <p:cNvSpPr>
            <a:spLocks noGrp="1"/>
          </p:cNvSpPr>
          <p:nvPr>
            <p:ph type="body" sz="quarter" idx="1"/>
          </p:nvPr>
        </p:nvSpPr>
        <p:spPr>
          <a:xfrm>
            <a:off x="1270000" y="5283200"/>
            <a:ext cx="104648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4" name="Lysbildenumm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6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r="50434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ines-vert-line.png" descr="lines-vert-line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«Skriv et sitat her.»"/>
          <p:cNvSpPr>
            <a:spLocks noGrp="1"/>
          </p:cNvSpPr>
          <p:nvPr>
            <p:ph type="body" sz="quarter" idx="13"/>
          </p:nvPr>
        </p:nvSpPr>
        <p:spPr>
          <a:xfrm>
            <a:off x="1270000" y="455930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/>
            </a:lvl1pPr>
          </a:lstStyle>
          <a:p>
            <a:r>
              <a:t>«Skriv et sitat her.»</a:t>
            </a:r>
          </a:p>
        </p:txBody>
      </p:sp>
      <p:sp>
        <p:nvSpPr>
          <p:cNvPr id="163" name="– Johnny Appleseed"/>
          <p:cNvSpPr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444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 Johnny Appleseed</a:t>
            </a:r>
          </a:p>
        </p:txBody>
      </p:sp>
      <p:sp>
        <p:nvSpPr>
          <p:cNvPr id="164" name="Lysbildenumm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r="50434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lines-vert-line.png" descr="lines-vert-line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ild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67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0" name="Lysbildenumm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9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r="50434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lines-vert-line.png" descr="lines-vert-line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Lysbildenumm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e – horisont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r="50434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lines-vert-line.png" descr="lines-vert-line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Bilde"/>
          <p:cNvSpPr>
            <a:spLocks noGrp="1"/>
          </p:cNvSpPr>
          <p:nvPr>
            <p:ph type="pic" idx="13"/>
          </p:nvPr>
        </p:nvSpPr>
        <p:spPr>
          <a:xfrm>
            <a:off x="1272293" y="946150"/>
            <a:ext cx="10464801" cy="50673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teltekst"/>
          <p:cNvSpPr>
            <a:spLocks noGrp="1"/>
          </p:cNvSpPr>
          <p:nvPr>
            <p:ph type="title"/>
          </p:nvPr>
        </p:nvSpPr>
        <p:spPr>
          <a:xfrm>
            <a:off x="1270000" y="6223000"/>
            <a:ext cx="10464800" cy="14859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Titteltekst</a:t>
            </a:r>
          </a:p>
        </p:txBody>
      </p:sp>
      <p:sp>
        <p:nvSpPr>
          <p:cNvPr id="41" name="Brødtekst nivå én…"/>
          <p:cNvSpPr>
            <a:spLocks noGrp="1"/>
          </p:cNvSpPr>
          <p:nvPr>
            <p:ph type="body" sz="quarter" idx="1"/>
          </p:nvPr>
        </p:nvSpPr>
        <p:spPr>
          <a:xfrm>
            <a:off x="1270000" y="7696200"/>
            <a:ext cx="104648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2" name="Lysbildenumm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 –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chalk_line-1.png" descr="chalk_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chalk_line-2.png" descr="chalk_line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scrapbook_cover_title_hi.png" descr="scrapbook_cover_title_hi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teltekst"/>
          <p:cNvSpPr>
            <a:spLocks noGrp="1"/>
          </p:cNvSpPr>
          <p:nvPr>
            <p:ph type="title"/>
          </p:nvPr>
        </p:nvSpPr>
        <p:spPr>
          <a:xfrm>
            <a:off x="1270000" y="3733800"/>
            <a:ext cx="10464800" cy="2286000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Titteltekst</a:t>
            </a:r>
          </a:p>
        </p:txBody>
      </p:sp>
      <p:sp>
        <p:nvSpPr>
          <p:cNvPr id="53" name="Lysbildenumm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e –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2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r="50434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lines-vert-line.png" descr="lines-vert-line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Bilde"/>
          <p:cNvSpPr>
            <a:spLocks noGrp="1"/>
          </p:cNvSpPr>
          <p:nvPr>
            <p:ph type="pic" sz="half" idx="13"/>
          </p:nvPr>
        </p:nvSpPr>
        <p:spPr>
          <a:xfrm>
            <a:off x="6565900" y="1358900"/>
            <a:ext cx="5185076" cy="69088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9" name="Titteltekst"/>
          <p:cNvSpPr>
            <a:spLocks noGrp="1"/>
          </p:cNvSpPr>
          <p:nvPr>
            <p:ph type="title"/>
          </p:nvPr>
        </p:nvSpPr>
        <p:spPr>
          <a:xfrm>
            <a:off x="1079500" y="1358900"/>
            <a:ext cx="5054600" cy="37592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Titteltekst</a:t>
            </a:r>
          </a:p>
        </p:txBody>
      </p:sp>
      <p:sp>
        <p:nvSpPr>
          <p:cNvPr id="70" name="Brødtekst nivå én…"/>
          <p:cNvSpPr>
            <a:spLocks noGrp="1"/>
          </p:cNvSpPr>
          <p:nvPr>
            <p:ph type="body" sz="quarter" idx="1"/>
          </p:nvPr>
        </p:nvSpPr>
        <p:spPr>
          <a:xfrm>
            <a:off x="1079500" y="5207000"/>
            <a:ext cx="5054600" cy="314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71" name="Lysbildenumm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 –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t="21428" r="64508" b="16071"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t="19642" r="61904" b="17857"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dash-line.png" descr="dash-line.png"/>
          <p:cNvPicPr>
            <a:picLocks/>
          </p:cNvPicPr>
          <p:nvPr/>
        </p:nvPicPr>
        <p:blipFill>
          <a:blip r:embed="rId2">
            <a:extLst/>
          </a:blip>
          <a:srcRect t="19642" r="71428" b="17857"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t="16071" r="78794" b="21428"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70681" t="18886"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3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9861" t="22490" r="62206"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4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t="18678" r="51892"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5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t="17783" r="51945" b="18"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6" name="scrapbook_title_hi.png" descr="scrapbook_title_hi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telteks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Titteltekst</a:t>
            </a:r>
          </a:p>
        </p:txBody>
      </p:sp>
      <p:sp>
        <p:nvSpPr>
          <p:cNvPr id="88" name="Lysbildenumm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t="21428" r="64508" b="16071"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t="19642" r="61904" b="17857"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dash-line.png" descr="dash-line.png"/>
          <p:cNvPicPr>
            <a:picLocks/>
          </p:cNvPicPr>
          <p:nvPr/>
        </p:nvPicPr>
        <p:blipFill>
          <a:blip r:embed="rId2">
            <a:extLst/>
          </a:blip>
          <a:srcRect t="19642" r="71428" b="17857"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dash-line.png" descr="dash-line.png"/>
          <p:cNvPicPr>
            <a:picLocks noChangeAspect="1"/>
          </p:cNvPicPr>
          <p:nvPr/>
        </p:nvPicPr>
        <p:blipFill>
          <a:blip r:embed="rId2">
            <a:extLst/>
          </a:blip>
          <a:srcRect t="16071" r="78794" b="21428"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70681" t="18886"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0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l="9861" t="22490" r="62206"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1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t="18678" r="51892"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2" name="tri-line.png" descr="tri-line.png"/>
          <p:cNvPicPr>
            <a:picLocks noChangeAspect="1"/>
          </p:cNvPicPr>
          <p:nvPr/>
        </p:nvPicPr>
        <p:blipFill>
          <a:blip r:embed="rId3">
            <a:extLst/>
          </a:blip>
          <a:srcRect t="17783" r="51945" b="18"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3" name="scrapbook_title_hi.png" descr="scrapbook_title_hi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ittelteks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Titteltekst</a:t>
            </a:r>
          </a:p>
        </p:txBody>
      </p:sp>
      <p:sp>
        <p:nvSpPr>
          <p:cNvPr id="105" name="Brødtekst nivå én…"/>
          <p:cNvSpPr>
            <a:spLocks noGrp="1"/>
          </p:cNvSpPr>
          <p:nvPr>
            <p:ph type="body" idx="1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06" name="Lysbildenumm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2812" t="20000" r="57187" b="20000"/>
          <a:stretch>
            <a:fillRect/>
          </a:stretch>
        </p:blipFill>
        <p:spPr>
          <a:xfrm rot="5400000">
            <a:off x="-4305300" y="4724400"/>
            <a:ext cx="97536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4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10000" t="20000" r="61874" b="20000"/>
          <a:stretch>
            <a:fillRect/>
          </a:stretch>
        </p:blipFill>
        <p:spPr>
          <a:xfrm rot="5400000">
            <a:off x="8902700" y="5524500"/>
            <a:ext cx="6858001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5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l="19114" t="12500" r="27552" b="27500"/>
          <a:stretch>
            <a:fillRect/>
          </a:stretch>
        </p:blipFill>
        <p:spPr>
          <a:xfrm rot="10800000">
            <a:off x="0" y="9016999"/>
            <a:ext cx="13004800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6" name="plus-line.png" descr="plus-line.png"/>
          <p:cNvPicPr>
            <a:picLocks noChangeAspect="1"/>
          </p:cNvPicPr>
          <p:nvPr/>
        </p:nvPicPr>
        <p:blipFill>
          <a:blip r:embed="rId2">
            <a:extLst/>
          </a:blip>
          <a:srcRect t="18751" r="51796" b="21247"/>
          <a:stretch>
            <a:fillRect/>
          </a:stretch>
        </p:blipFill>
        <p:spPr>
          <a:xfrm rot="10800002">
            <a:off x="704849" y="1974846"/>
            <a:ext cx="11753851" cy="304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7" name="scrapbook_title_hi.png" descr="scrapbook_title_hi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Bilde"/>
          <p:cNvSpPr>
            <a:spLocks noGrp="1"/>
          </p:cNvSpPr>
          <p:nvPr>
            <p:ph type="pic" sz="half" idx="13"/>
          </p:nvPr>
        </p:nvSpPr>
        <p:spPr>
          <a:xfrm rot="21360000">
            <a:off x="7449145" y="2547298"/>
            <a:ext cx="4737179" cy="6311901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9" name="Tittelteks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Titteltekst</a:t>
            </a:r>
          </a:p>
        </p:txBody>
      </p:sp>
      <p:sp>
        <p:nvSpPr>
          <p:cNvPr id="120" name="Brødtekst nivå én…"/>
          <p:cNvSpPr>
            <a:spLocks noGrp="1"/>
          </p:cNvSpPr>
          <p:nvPr>
            <p:ph type="body" sz="half" idx="1"/>
          </p:nvPr>
        </p:nvSpPr>
        <p:spPr>
          <a:xfrm>
            <a:off x="1270000" y="2971800"/>
            <a:ext cx="4953000" cy="5842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000"/>
              </a:spcBef>
              <a:buBlip>
                <a:blip r:embed="rId4"/>
              </a:buBlip>
              <a:defRPr sz="2800"/>
            </a:lvl1pPr>
            <a:lvl2pPr marL="736600" indent="-368300">
              <a:spcBef>
                <a:spcPts val="3000"/>
              </a:spcBef>
              <a:buBlip>
                <a:blip r:embed="rId4"/>
              </a:buBlip>
              <a:defRPr sz="2800"/>
            </a:lvl2pPr>
            <a:lvl3pPr marL="1104900" indent="-368300">
              <a:spcBef>
                <a:spcPts val="3000"/>
              </a:spcBef>
              <a:buBlip>
                <a:blip r:embed="rId4"/>
              </a:buBlip>
              <a:defRPr sz="2800"/>
            </a:lvl3pPr>
            <a:lvl4pPr marL="1473200" indent="-368300">
              <a:spcBef>
                <a:spcPts val="3000"/>
              </a:spcBef>
              <a:buBlip>
                <a:blip r:embed="rId4"/>
              </a:buBlip>
              <a:defRPr sz="2800"/>
            </a:lvl4pPr>
            <a:lvl5pPr marL="1841500" indent="-368300">
              <a:spcBef>
                <a:spcPts val="3000"/>
              </a:spcBef>
              <a:buBlip>
                <a:blip r:embed="rId4"/>
              </a:buBlip>
              <a:defRPr sz="28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21" name="Lysbildenumm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rødtekst nivå én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29" name="Lysbildenumm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lde – 3 p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lines-line-1.png" descr="lines-lin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8" name="wave-line.png" descr="wave-line.png"/>
          <p:cNvPicPr>
            <a:picLocks noChangeAspect="1"/>
          </p:cNvPicPr>
          <p:nvPr/>
        </p:nvPicPr>
        <p:blipFill>
          <a:blip r:embed="rId3">
            <a:extLst/>
          </a:blip>
          <a:srcRect l="16504" r="50434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53986" t="2927" r="4114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ots-line-cropped.png" descr="dots-line-cropped.png"/>
          <p:cNvPicPr>
            <a:picLocks noChangeAspect="1"/>
          </p:cNvPicPr>
          <p:nvPr/>
        </p:nvPicPr>
        <p:blipFill>
          <a:blip r:embed="rId4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lines-vert-line.png" descr="lines-vert-line.pn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Bilde"/>
          <p:cNvSpPr>
            <a:spLocks noGrp="1"/>
          </p:cNvSpPr>
          <p:nvPr>
            <p:ph type="pic" idx="13"/>
          </p:nvPr>
        </p:nvSpPr>
        <p:spPr>
          <a:xfrm rot="1">
            <a:off x="1041400" y="914400"/>
            <a:ext cx="6502401" cy="7861301"/>
          </a:xfrm>
          <a:prstGeom prst="rect">
            <a:avLst/>
          </a:prstGeom>
          <a:effectLst>
            <a:outerShdw blurRad="63500" dist="50800" dir="5400000" rotWithShape="0">
              <a:srgbClr val="292929">
                <a:alpha val="465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5" name="Bilde"/>
          <p:cNvSpPr>
            <a:spLocks noGrp="1"/>
          </p:cNvSpPr>
          <p:nvPr>
            <p:ph type="pic" sz="quarter" idx="14"/>
          </p:nvPr>
        </p:nvSpPr>
        <p:spPr>
          <a:xfrm rot="180000">
            <a:off x="7029728" y="4460354"/>
            <a:ext cx="4959169" cy="4013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6" name="Bilde"/>
          <p:cNvSpPr>
            <a:spLocks noGrp="1"/>
          </p:cNvSpPr>
          <p:nvPr>
            <p:ph type="pic" sz="quarter" idx="15"/>
          </p:nvPr>
        </p:nvSpPr>
        <p:spPr>
          <a:xfrm>
            <a:off x="6819900" y="939800"/>
            <a:ext cx="4889500" cy="3670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7" name="Lysbildenumm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s-line-1.png" descr="lines-line-1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wave-line.png" descr="wave-line.png"/>
          <p:cNvPicPr>
            <a:picLocks noChangeAspect="1"/>
          </p:cNvPicPr>
          <p:nvPr/>
        </p:nvPicPr>
        <p:blipFill>
          <a:blip r:embed="rId16">
            <a:extLst/>
          </a:blip>
          <a:srcRect l="16094" t="82" r="38169" b="72"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wave-line.png" descr="wave-line.png"/>
          <p:cNvPicPr>
            <a:picLocks noChangeAspect="1"/>
          </p:cNvPicPr>
          <p:nvPr/>
        </p:nvPicPr>
        <p:blipFill>
          <a:blip r:embed="rId16">
            <a:extLst/>
          </a:blip>
          <a:srcRect l="16504" r="50434"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ts-line-cropped.png" descr="dots-line-cropped.png"/>
          <p:cNvPicPr>
            <a:picLocks noChangeAspect="1"/>
          </p:cNvPicPr>
          <p:nvPr/>
        </p:nvPicPr>
        <p:blipFill>
          <a:blip r:embed="rId17">
            <a:extLst/>
          </a:blip>
          <a:srcRect l="4761" t="2928" r="10188"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ots-line-cropped.png" descr="dots-line-cropped.png"/>
          <p:cNvPicPr>
            <a:picLocks noChangeAspect="1"/>
          </p:cNvPicPr>
          <p:nvPr/>
        </p:nvPicPr>
        <p:blipFill>
          <a:blip r:embed="rId17">
            <a:extLst/>
          </a:blip>
          <a:srcRect t="5872" b="5892"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ots-line-cropped.png" descr="dots-line-cropped.png"/>
          <p:cNvPicPr>
            <a:picLocks noChangeAspect="1"/>
          </p:cNvPicPr>
          <p:nvPr/>
        </p:nvPicPr>
        <p:blipFill>
          <a:blip r:embed="rId17">
            <a:extLst/>
          </a:blip>
          <a:srcRect l="53986" t="2927" r="41140"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ots-line-cropped.png" descr="dots-line-cropped.png"/>
          <p:cNvPicPr>
            <a:picLocks noChangeAspect="1"/>
          </p:cNvPicPr>
          <p:nvPr/>
        </p:nvPicPr>
        <p:blipFill>
          <a:blip r:embed="rId17">
            <a:extLst/>
          </a:blip>
          <a:srcRect l="37929" t="2926" r="56976"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ines-vert-line.png" descr="lines-vert-line.png"/>
          <p:cNvPicPr>
            <a:picLocks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Brødtekst nivå én…"/>
          <p:cNvSpPr>
            <a:spLocks noGrp="1"/>
          </p:cNvSpPr>
          <p:nvPr>
            <p:ph type="body" idx="1"/>
          </p:nvPr>
        </p:nvSpPr>
        <p:spPr>
          <a:xfrm>
            <a:off x="1270000" y="1511300"/>
            <a:ext cx="10464800" cy="673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9"/>
              </a:buBlip>
            </a:lvl1pPr>
            <a:lvl2pPr>
              <a:buBlip>
                <a:blip r:embed="rId19"/>
              </a:buBlip>
            </a:lvl2pPr>
            <a:lvl3pPr>
              <a:buBlip>
                <a:blip r:embed="rId19"/>
              </a:buBlip>
            </a:lvl3pPr>
            <a:lvl4pPr>
              <a:buBlip>
                <a:blip r:embed="rId19"/>
              </a:buBlip>
            </a:lvl4pPr>
            <a:lvl5pPr>
              <a:buBlip>
                <a:blip r:embed="rId19"/>
              </a:buBlip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1" name="Titteltekst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Titteltekst</a:t>
            </a:r>
          </a:p>
        </p:txBody>
      </p:sp>
      <p:sp>
        <p:nvSpPr>
          <p:cNvPr id="12" name="Lysbildenummer"/>
          <p:cNvSpPr>
            <a:spLocks noGrp="1"/>
          </p:cNvSpPr>
          <p:nvPr>
            <p:ph type="sldNum" sz="quarter" idx="2"/>
          </p:nvPr>
        </p:nvSpPr>
        <p:spPr>
          <a:xfrm>
            <a:off x="6359271" y="9296400"/>
            <a:ext cx="273559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1pPr>
      <a:lvl2pPr marL="914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2pPr>
      <a:lvl3pPr marL="1371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3pPr>
      <a:lvl4pPr marL="1828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4pPr>
      <a:lvl5pPr marL="22860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5pPr>
      <a:lvl6pPr marL="2743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6pPr>
      <a:lvl7pPr marL="3200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7pPr>
      <a:lvl8pPr marL="3657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8pPr>
      <a:lvl9pPr marL="4114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19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junior.bt.no/kropp_helse/i/q9V2g/-Denne-videoen-forklarer-hva-et-overgrep-er-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Min kropp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Min kropp</a:t>
            </a:r>
          </a:p>
        </p:txBody>
      </p:sp>
      <p:sp>
        <p:nvSpPr>
          <p:cNvPr id="205" name="Nerdrumshagen Barnehage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Nerdrumshagen Barnehage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Blekkspruten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Blekkspruten</a:t>
            </a:r>
          </a:p>
        </p:txBody>
      </p:sp>
      <p:sp>
        <p:nvSpPr>
          <p:cNvPr id="235" name="Lese boka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Lese boka</a:t>
            </a:r>
          </a:p>
          <a:p>
            <a:pPr>
              <a:buBlip>
                <a:blip r:embed="rId2"/>
              </a:buBlip>
            </a:pPr>
            <a:r>
              <a:t>Spørsmål: hvordan var det å høre om jenta, hva skjedde, hva holdt hun hemmelig, var det en vond eller god hemmelighet, er det lov å gjøre det broren gjorde?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amtale i etterkan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Samtale i etterkant </a:t>
            </a:r>
          </a:p>
        </p:txBody>
      </p:sp>
      <p:sp>
        <p:nvSpPr>
          <p:cNvPr id="238" name="Det som skjedde i boka heter incest og seksuelle overgrep, og nå skal vi lære dere litt hva dette er. Her brukes Stine Sofiestiftelsen: Hvordan snakke med barn og unge om overgrep.…"/>
          <p:cNvSpPr>
            <a:spLocks noGrp="1"/>
          </p:cNvSpPr>
          <p:nvPr>
            <p:ph type="body" idx="1"/>
          </p:nvPr>
        </p:nvSpPr>
        <p:spPr>
          <a:xfrm>
            <a:off x="1330325" y="2711451"/>
            <a:ext cx="10464800" cy="57150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4611" indent="-324611" defTabSz="414781">
              <a:spcBef>
                <a:spcPts val="2800"/>
              </a:spcBef>
              <a:buBlip>
                <a:blip r:embed="rId2"/>
              </a:buBlip>
              <a:defRPr sz="2556"/>
            </a:pPr>
            <a:r>
              <a:t>Det som skjedde i boka heter incest og seksuelle overgrep, og nå skal vi lære dere litt hva dette er. Her brukes Stine Sofiestiftelsen: Hvordan snakke med barn og unge om overgrep.</a:t>
            </a:r>
          </a:p>
          <a:p>
            <a:pPr marL="324611" indent="-324611" defTabSz="414781">
              <a:spcBef>
                <a:spcPts val="2800"/>
              </a:spcBef>
              <a:buBlip>
                <a:blip r:embed="rId2"/>
              </a:buBlip>
              <a:defRPr sz="2556"/>
            </a:pPr>
            <a:r>
              <a:t>Hvem kan gjøre slike overgrep mot barn?</a:t>
            </a:r>
          </a:p>
          <a:p>
            <a:pPr marL="324611" indent="-324611" defTabSz="414781">
              <a:spcBef>
                <a:spcPts val="2800"/>
              </a:spcBef>
              <a:buBlip>
                <a:blip r:embed="rId2"/>
              </a:buBlip>
              <a:defRPr sz="2556"/>
            </a:pPr>
            <a:endParaRPr/>
          </a:p>
          <a:p>
            <a:pPr marL="324611" indent="-324611" defTabSz="414781">
              <a:spcBef>
                <a:spcPts val="2800"/>
              </a:spcBef>
              <a:buBlip>
                <a:blip r:embed="rId2"/>
              </a:buBlip>
              <a:defRPr sz="2556"/>
            </a:pPr>
            <a:r>
              <a:t>Hva ville du ha gjort hvis du hadde opplevd noe sånt? ( si det til noen stoler på)?</a:t>
            </a:r>
          </a:p>
          <a:p>
            <a:pPr marL="324611" indent="-324611" defTabSz="414781">
              <a:spcBef>
                <a:spcPts val="2800"/>
              </a:spcBef>
              <a:buBlip>
                <a:blip r:embed="rId2"/>
              </a:buBlip>
              <a:defRPr sz="2556"/>
            </a:pPr>
            <a:endParaRPr/>
          </a:p>
          <a:p>
            <a:pPr marL="324611" indent="-324611" defTabSz="414781">
              <a:spcBef>
                <a:spcPts val="2800"/>
              </a:spcBef>
              <a:buBlip>
                <a:blip r:embed="rId2"/>
              </a:buBlip>
              <a:defRPr sz="2556"/>
            </a:pPr>
            <a:r>
              <a:t>Hvordan skal man være som venn, hvis man får vite en vond/ulovlig hemmelighet?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Etterarbeid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Etterarbeid</a:t>
            </a:r>
          </a:p>
        </p:txBody>
      </p:sp>
      <p:sp>
        <p:nvSpPr>
          <p:cNvPr id="241" name="Tegne følelser med bruk av EQ dockan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Tegne følelser med bruk av EQ dockan</a:t>
            </a:r>
          </a:p>
          <a:p>
            <a:pPr>
              <a:buBlip>
                <a:blip r:embed="rId2"/>
              </a:buBlip>
            </a:pPr>
            <a:r>
              <a:t>Være oppmerksom på barnas tanker og følelser</a:t>
            </a:r>
          </a:p>
          <a:p>
            <a:pPr>
              <a:buBlip>
                <a:blip r:embed="rId2"/>
              </a:buBlip>
            </a:pPr>
            <a:r>
              <a:t>Være oppmerksom på barnas symptomutrykk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Verktøy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Verktøy</a:t>
            </a:r>
          </a:p>
        </p:txBody>
      </p:sp>
      <p:sp>
        <p:nvSpPr>
          <p:cNvPr id="244" name="Kanvas verdispill, samtalekort for barn-voksen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Kanvas verdispill, samtalekort for barn-voksen</a:t>
            </a:r>
          </a:p>
          <a:p>
            <a:pPr>
              <a:buBlip>
                <a:blip r:embed="rId2"/>
              </a:buBlip>
            </a:pPr>
            <a:r>
              <a:t>DCM, dialogisk barnesamtaler </a:t>
            </a:r>
          </a:p>
          <a:p>
            <a:pPr>
              <a:buBlip>
                <a:blip r:embed="rId2"/>
              </a:buBlip>
            </a:pPr>
            <a:r>
              <a:t>EQ dockan, tegne følelser</a:t>
            </a:r>
          </a:p>
          <a:p>
            <a:pPr>
              <a:buBlip>
                <a:blip r:embed="rId2"/>
              </a:buBlip>
            </a:pPr>
            <a:r>
              <a:t>Filosofiske samtaler med barn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>
                <a:hlinkClick r:id="rId2"/>
              </a:rPr>
              <a:t>https://junior.bt.no/kropp_helse/i/q9V2g/-</a:t>
            </a:r>
            <a:r>
              <a:rPr lang="nb-NO" smtClean="0">
                <a:hlinkClick r:id="rId2"/>
              </a:rPr>
              <a:t>Denne-videoen-forklarer-hva-et-overgrep-er-</a:t>
            </a:r>
            <a:r>
              <a:rPr lang="nb-NO" smtClean="0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2499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Fremdriftsplan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Fremdriftsplan</a:t>
            </a:r>
          </a:p>
        </p:txBody>
      </p:sp>
      <p:sp>
        <p:nvSpPr>
          <p:cNvPr id="208" name="Foreldremøtet høst 2016, informasjon om ansattes kursing i temaet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10895" indent="-310895" defTabSz="397256">
              <a:spcBef>
                <a:spcPts val="2700"/>
              </a:spcBef>
              <a:buBlip>
                <a:blip r:embed="rId2"/>
              </a:buBlip>
              <a:defRPr sz="2448"/>
            </a:pPr>
            <a:r>
              <a:t>Foreldremøtet høst 2016, informasjon om ansattes kursing i temaet</a:t>
            </a:r>
          </a:p>
          <a:p>
            <a:pPr marL="310895" indent="-310895" defTabSz="397256">
              <a:spcBef>
                <a:spcPts val="2700"/>
              </a:spcBef>
              <a:buBlip>
                <a:blip r:embed="rId2"/>
              </a:buBlip>
              <a:defRPr sz="2448"/>
            </a:pPr>
            <a:r>
              <a:t>To i personalet heldagskurs i Vold og seksuelle overgrep</a:t>
            </a:r>
          </a:p>
          <a:p>
            <a:pPr marL="310895" indent="-310895" defTabSz="397256">
              <a:spcBef>
                <a:spcPts val="2700"/>
              </a:spcBef>
              <a:buBlip>
                <a:blip r:embed="rId2"/>
              </a:buBlip>
              <a:defRPr sz="2448"/>
            </a:pPr>
            <a:r>
              <a:t>En i personalet tatt studiet; Seksuelle overgrep i et livsløpsperspektiv </a:t>
            </a:r>
          </a:p>
          <a:p>
            <a:pPr marL="310895" indent="-310895" defTabSz="397256">
              <a:spcBef>
                <a:spcPts val="2700"/>
              </a:spcBef>
              <a:buBlip>
                <a:blip r:embed="rId2"/>
              </a:buBlip>
              <a:defRPr sz="2448"/>
            </a:pPr>
            <a:r>
              <a:t>Ansatte deltatt på Trygghetsuka</a:t>
            </a:r>
          </a:p>
          <a:p>
            <a:pPr marL="310895" indent="-310895" defTabSz="397256">
              <a:spcBef>
                <a:spcPts val="2700"/>
              </a:spcBef>
              <a:buBlip>
                <a:blip r:embed="rId2"/>
              </a:buBlip>
              <a:defRPr sz="2448"/>
            </a:pPr>
            <a:r>
              <a:t>Halv dag for personalet, Vold og seksuelle overgrep mot barn i et livsløpsperspektiv </a:t>
            </a:r>
          </a:p>
          <a:p>
            <a:pPr marL="310895" indent="-310895" defTabSz="397256">
              <a:spcBef>
                <a:spcPts val="2700"/>
              </a:spcBef>
              <a:buBlip>
                <a:blip r:embed="rId2"/>
              </a:buBlip>
              <a:defRPr sz="2448"/>
            </a:pPr>
            <a:r>
              <a:t>Handlingsplanen gås igjennom i SU</a:t>
            </a:r>
          </a:p>
          <a:p>
            <a:pPr marL="310895" indent="-310895" defTabSz="397256">
              <a:spcBef>
                <a:spcPts val="2700"/>
              </a:spcBef>
              <a:buBlip>
                <a:blip r:embed="rId2"/>
              </a:buBlip>
              <a:defRPr sz="2448"/>
            </a:pPr>
            <a:r>
              <a:t>Planleggingsdag vår, gjennomgang av handlingsplanen</a:t>
            </a:r>
          </a:p>
          <a:p>
            <a:pPr marL="310895" indent="-310895" defTabSz="397256">
              <a:spcBef>
                <a:spcPts val="2700"/>
              </a:spcBef>
              <a:buBlip>
                <a:blip r:embed="rId2"/>
              </a:buBlip>
              <a:defRPr sz="2448"/>
            </a:pPr>
            <a:r>
              <a:t>Oppstart høst 2017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DE032FE4-FB64-4EAB-9B91-F39FE091678A-L0-001.jpeg" descr="DE032FE4-FB64-4EAB-9B91-F39FE091678A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2633" r="13695"/>
          <a:stretch>
            <a:fillRect/>
          </a:stretch>
        </p:blipFill>
        <p:spPr>
          <a:xfrm>
            <a:off x="6237340" y="1604343"/>
            <a:ext cx="5674483" cy="6726857"/>
          </a:xfrm>
          <a:prstGeom prst="rect">
            <a:avLst/>
          </a:prstGeom>
        </p:spPr>
      </p:pic>
      <p:sp>
        <p:nvSpPr>
          <p:cNvPr id="211" name="Vondt i magen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Vondt i magen</a:t>
            </a:r>
          </a:p>
        </p:txBody>
      </p:sp>
      <p:sp>
        <p:nvSpPr>
          <p:cNvPr id="212" name="Grønnfink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Grønnfink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Januar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Januar</a:t>
            </a:r>
          </a:p>
        </p:txBody>
      </p:sp>
      <p:sp>
        <p:nvSpPr>
          <p:cNvPr id="215" name="Flanellograf av Vondt i magen…"/>
          <p:cNvSpPr>
            <a:spLocks noGrp="1"/>
          </p:cNvSpPr>
          <p:nvPr>
            <p:ph type="body" idx="1"/>
          </p:nvPr>
        </p:nvSpPr>
        <p:spPr>
          <a:xfrm>
            <a:off x="1469628" y="2971800"/>
            <a:ext cx="10464801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 err="1"/>
              <a:t>Flanellograf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Vondt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magen</a:t>
            </a:r>
            <a:endParaRPr dirty="0"/>
          </a:p>
          <a:p>
            <a:pPr>
              <a:buBlip>
                <a:blip r:embed="rId2"/>
              </a:buBlip>
            </a:pPr>
            <a:r>
              <a:rPr dirty="0" err="1"/>
              <a:t>Samtale</a:t>
            </a:r>
            <a:r>
              <a:rPr dirty="0"/>
              <a:t> </a:t>
            </a:r>
            <a:r>
              <a:rPr dirty="0" err="1"/>
              <a:t>rundt</a:t>
            </a:r>
            <a:r>
              <a:rPr dirty="0"/>
              <a:t> </a:t>
            </a:r>
            <a:r>
              <a:rPr dirty="0" err="1"/>
              <a:t>fortellingen</a:t>
            </a:r>
            <a:endParaRPr dirty="0"/>
          </a:p>
          <a:p>
            <a:pPr>
              <a:buBlip>
                <a:blip r:embed="rId2"/>
              </a:buBlip>
            </a:pPr>
            <a:r>
              <a:rPr dirty="0" err="1"/>
              <a:t>Tema</a:t>
            </a:r>
            <a:r>
              <a:rPr dirty="0"/>
              <a:t>: </a:t>
            </a:r>
            <a:r>
              <a:rPr dirty="0" err="1"/>
              <a:t>Kroppen</a:t>
            </a:r>
            <a:r>
              <a:rPr dirty="0"/>
              <a:t> min, </a:t>
            </a:r>
            <a:r>
              <a:rPr dirty="0" err="1"/>
              <a:t>hva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det</a:t>
            </a:r>
            <a:r>
              <a:rPr dirty="0"/>
              <a:t>?</a:t>
            </a:r>
          </a:p>
          <a:p>
            <a:pPr>
              <a:buBlip>
                <a:blip r:embed="rId2"/>
              </a:buBlip>
            </a:pPr>
            <a:r>
              <a:rPr dirty="0" err="1"/>
              <a:t>Samtale</a:t>
            </a:r>
            <a:r>
              <a:rPr dirty="0"/>
              <a:t> </a:t>
            </a:r>
            <a:r>
              <a:rPr dirty="0" err="1"/>
              <a:t>rundt</a:t>
            </a:r>
            <a:r>
              <a:rPr dirty="0"/>
              <a:t> </a:t>
            </a:r>
            <a:r>
              <a:rPr dirty="0" err="1"/>
              <a:t>historier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står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3 </a:t>
            </a:r>
            <a:r>
              <a:rPr dirty="0" err="1"/>
              <a:t>åring</a:t>
            </a:r>
            <a:r>
              <a:rPr dirty="0"/>
              <a:t> </a:t>
            </a:r>
            <a:r>
              <a:rPr dirty="0" err="1"/>
              <a:t>nært</a:t>
            </a:r>
            <a:r>
              <a:rPr dirty="0"/>
              <a:t>. </a:t>
            </a:r>
            <a:r>
              <a:rPr dirty="0" err="1"/>
              <a:t>Feks</a:t>
            </a:r>
            <a:r>
              <a:rPr dirty="0"/>
              <a:t>. </a:t>
            </a:r>
            <a:r>
              <a:rPr dirty="0" err="1"/>
              <a:t>Når</a:t>
            </a:r>
            <a:r>
              <a:rPr dirty="0"/>
              <a:t> </a:t>
            </a:r>
            <a:r>
              <a:rPr dirty="0" err="1"/>
              <a:t>noen</a:t>
            </a:r>
            <a:r>
              <a:rPr dirty="0"/>
              <a:t> </a:t>
            </a:r>
            <a:r>
              <a:rPr i="1" dirty="0" err="1"/>
              <a:t>dytta</a:t>
            </a:r>
            <a:r>
              <a:rPr i="1" dirty="0"/>
              <a:t> meg, </a:t>
            </a:r>
            <a:r>
              <a:rPr i="1" dirty="0" err="1"/>
              <a:t>tok</a:t>
            </a:r>
            <a:r>
              <a:rPr i="1" dirty="0"/>
              <a:t> </a:t>
            </a:r>
            <a:r>
              <a:rPr i="1" dirty="0" err="1"/>
              <a:t>fra</a:t>
            </a:r>
            <a:r>
              <a:rPr i="1" dirty="0"/>
              <a:t> meg </a:t>
            </a:r>
            <a:r>
              <a:rPr i="1" dirty="0" err="1"/>
              <a:t>leker</a:t>
            </a:r>
            <a:r>
              <a:rPr i="1" dirty="0"/>
              <a:t>, </a:t>
            </a:r>
            <a:r>
              <a:rPr i="1" dirty="0" err="1"/>
              <a:t>ikke</a:t>
            </a:r>
            <a:r>
              <a:rPr i="1" dirty="0"/>
              <a:t> </a:t>
            </a:r>
            <a:r>
              <a:rPr i="1" dirty="0" err="1"/>
              <a:t>få</a:t>
            </a:r>
            <a:r>
              <a:rPr i="1" dirty="0"/>
              <a:t> </a:t>
            </a:r>
            <a:r>
              <a:rPr i="1" dirty="0" err="1"/>
              <a:t>være</a:t>
            </a:r>
            <a:r>
              <a:rPr i="1" dirty="0"/>
              <a:t> med </a:t>
            </a:r>
            <a:r>
              <a:rPr i="1" dirty="0" err="1"/>
              <a:t>på</a:t>
            </a:r>
            <a:r>
              <a:rPr i="1" dirty="0"/>
              <a:t> </a:t>
            </a:r>
            <a:r>
              <a:rPr i="1" dirty="0" err="1"/>
              <a:t>leken</a:t>
            </a:r>
            <a:r>
              <a:rPr dirty="0"/>
              <a:t>.....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2E8C2797-7264-4514-B00E-BE2C40C39C42-L0-001.jpeg" descr="2E8C2797-7264-4514-B00E-BE2C40C39C42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1970" r="11970"/>
          <a:stretch>
            <a:fillRect/>
          </a:stretch>
        </p:blipFill>
        <p:spPr>
          <a:xfrm>
            <a:off x="6565899" y="1358900"/>
            <a:ext cx="5185077" cy="6908800"/>
          </a:xfrm>
          <a:prstGeom prst="rect">
            <a:avLst/>
          </a:prstGeom>
        </p:spPr>
      </p:pic>
      <p:sp>
        <p:nvSpPr>
          <p:cNvPr id="218" name="Har du en hemmelig-…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Har du en hemmelig-</a:t>
            </a:r>
          </a:p>
          <a:p>
            <a:r>
              <a:t>het?</a:t>
            </a:r>
          </a:p>
        </p:txBody>
      </p:sp>
      <p:sp>
        <p:nvSpPr>
          <p:cNvPr id="219" name="Hakkespett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Hakkespett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Høsthalvåre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Høsthalvåret</a:t>
            </a:r>
          </a:p>
        </p:txBody>
      </p:sp>
      <p:sp>
        <p:nvSpPr>
          <p:cNvPr id="222" name="Fortell boka, Har du en hemmelighet?…"/>
          <p:cNvSpPr>
            <a:spLocks noGrp="1"/>
          </p:cNvSpPr>
          <p:nvPr>
            <p:ph type="body" idx="1"/>
          </p:nvPr>
        </p:nvSpPr>
        <p:spPr>
          <a:xfrm>
            <a:off x="1092200" y="2895600"/>
            <a:ext cx="104648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 err="1"/>
              <a:t>Fortell</a:t>
            </a:r>
            <a:r>
              <a:rPr dirty="0"/>
              <a:t> </a:t>
            </a:r>
            <a:r>
              <a:rPr dirty="0" err="1"/>
              <a:t>boka</a:t>
            </a:r>
            <a:r>
              <a:rPr dirty="0"/>
              <a:t>, </a:t>
            </a:r>
            <a:r>
              <a:rPr dirty="0" err="1"/>
              <a:t>Har</a:t>
            </a:r>
            <a:r>
              <a:rPr dirty="0"/>
              <a:t> du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hemmelighet</a:t>
            </a:r>
            <a:r>
              <a:rPr dirty="0"/>
              <a:t>?</a:t>
            </a:r>
          </a:p>
          <a:p>
            <a:pPr>
              <a:buBlip>
                <a:blip r:embed="rId2"/>
              </a:buBlip>
            </a:pPr>
            <a:r>
              <a:rPr dirty="0" err="1"/>
              <a:t>Samtal</a:t>
            </a:r>
            <a:r>
              <a:rPr dirty="0"/>
              <a:t> </a:t>
            </a:r>
            <a:r>
              <a:rPr dirty="0" err="1"/>
              <a:t>underveis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etterkant</a:t>
            </a:r>
            <a:r>
              <a:rPr dirty="0"/>
              <a:t>; </a:t>
            </a:r>
            <a:r>
              <a:rPr dirty="0" err="1"/>
              <a:t>hva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god </a:t>
            </a:r>
            <a:r>
              <a:rPr dirty="0" err="1"/>
              <a:t>hemmelighet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hva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vond</a:t>
            </a:r>
            <a:r>
              <a:rPr dirty="0"/>
              <a:t> </a:t>
            </a:r>
            <a:r>
              <a:rPr dirty="0" err="1"/>
              <a:t>hemmelighet</a:t>
            </a:r>
            <a:r>
              <a:rPr dirty="0"/>
              <a:t>?</a:t>
            </a:r>
          </a:p>
          <a:p>
            <a:pPr>
              <a:buBlip>
                <a:blip r:embed="rId2"/>
              </a:buBlip>
            </a:pPr>
            <a:r>
              <a:rPr dirty="0" err="1"/>
              <a:t>Rollespill</a:t>
            </a:r>
            <a:r>
              <a:rPr dirty="0"/>
              <a:t> om </a:t>
            </a:r>
            <a:r>
              <a:rPr dirty="0" err="1"/>
              <a:t>gode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vonde</a:t>
            </a:r>
            <a:r>
              <a:rPr dirty="0"/>
              <a:t> </a:t>
            </a:r>
            <a:r>
              <a:rPr dirty="0" err="1"/>
              <a:t>hemmeligheter</a:t>
            </a:r>
            <a:endParaRPr dirty="0"/>
          </a:p>
          <a:p>
            <a:pPr>
              <a:buBlip>
                <a:blip r:embed="rId2"/>
              </a:buBlip>
            </a:pPr>
            <a:r>
              <a:rPr dirty="0"/>
              <a:t>FN, </a:t>
            </a:r>
            <a:r>
              <a:rPr dirty="0" err="1"/>
              <a:t>barnas</a:t>
            </a:r>
            <a:r>
              <a:rPr dirty="0"/>
              <a:t> </a:t>
            </a:r>
            <a:r>
              <a:rPr dirty="0" err="1"/>
              <a:t>rettigheter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4469C12C-832F-45D7-8442-8D4F14AED6B7-L0-001.jpeg" descr="4469C12C-832F-45D7-8442-8D4F14AED6B7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0162" r="10162"/>
          <a:stretch>
            <a:fillRect/>
          </a:stretch>
        </p:blipFill>
        <p:spPr>
          <a:xfrm>
            <a:off x="6564113" y="1301749"/>
            <a:ext cx="5185077" cy="6908801"/>
          </a:xfrm>
          <a:prstGeom prst="rect">
            <a:avLst/>
          </a:prstGeom>
        </p:spPr>
      </p:pic>
      <p:sp>
        <p:nvSpPr>
          <p:cNvPr id="225" name="Blekk-spruten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Blekk-spruten</a:t>
            </a:r>
          </a:p>
        </p:txBody>
      </p:sp>
      <p:sp>
        <p:nvSpPr>
          <p:cNvPr id="226" name="Ugle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Ugle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Lov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Lov</a:t>
            </a:r>
          </a:p>
        </p:txBody>
      </p:sp>
      <p:sp>
        <p:nvSpPr>
          <p:cNvPr id="229" name="FN perioden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FN perioden </a:t>
            </a:r>
          </a:p>
          <a:p>
            <a:pPr>
              <a:buBlip>
                <a:blip r:embed="rId2"/>
              </a:buBlip>
            </a:pPr>
            <a:r>
              <a:t>Norges Lov, hvem bestemmer i barnehagen, hjemme og i Norge?</a:t>
            </a:r>
          </a:p>
          <a:p>
            <a:pPr>
              <a:buBlip>
                <a:blip r:embed="rId2"/>
              </a:buBlip>
            </a:pPr>
            <a:r>
              <a:t>Barnekonvensjonen </a:t>
            </a:r>
          </a:p>
          <a:p>
            <a:pPr>
              <a:buBlip>
                <a:blip r:embed="rId2"/>
              </a:buBlip>
            </a:pPr>
            <a:r>
              <a:t>Hva bestemmer du over?</a:t>
            </a:r>
          </a:p>
          <a:p>
            <a:pPr>
              <a:buBlip>
                <a:blip r:embed="rId2"/>
              </a:buBlip>
            </a:pPr>
            <a:r>
              <a:t>Ha med Norges lovbok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Kropp og berøring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Kropp og berøring </a:t>
            </a:r>
          </a:p>
        </p:txBody>
      </p:sp>
      <p:sp>
        <p:nvSpPr>
          <p:cNvPr id="232" name="Hva heter kroppsdelene mine?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Hva heter kroppsdelene mine?</a:t>
            </a:r>
          </a:p>
          <a:p>
            <a:pPr>
              <a:buBlip>
                <a:blip r:embed="rId2"/>
              </a:buBlip>
            </a:pPr>
            <a:r>
              <a:t>Hva gjør jeg nå? Tar på. </a:t>
            </a:r>
          </a:p>
          <a:p>
            <a:pPr>
              <a:buBlip>
                <a:blip r:embed="rId2"/>
              </a:buBlip>
            </a:pPr>
            <a:r>
              <a:t>Finnes det gode og vonde måter å bli tatt på?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raft">
  <a:themeElements>
    <a:clrScheme name="Craft">
      <a:dk1>
        <a:srgbClr val="888888"/>
      </a:dk1>
      <a:lt1>
        <a:srgbClr val="006288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raft">
  <a:themeElements>
    <a:clrScheme name="Craft">
      <a:dk1>
        <a:srgbClr val="000000"/>
      </a:dk1>
      <a:lt1>
        <a:srgbClr val="FFFFFF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382</Words>
  <Application>Microsoft Office PowerPoint</Application>
  <PresentationFormat>Egendefinert</PresentationFormat>
  <Paragraphs>58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Georgia</vt:lpstr>
      <vt:lpstr>Helvetica Neue</vt:lpstr>
      <vt:lpstr>Marker Felt</vt:lpstr>
      <vt:lpstr>Craft</vt:lpstr>
      <vt:lpstr>Min kropp</vt:lpstr>
      <vt:lpstr>Fremdriftsplan</vt:lpstr>
      <vt:lpstr>Vondt i magen</vt:lpstr>
      <vt:lpstr>Januar</vt:lpstr>
      <vt:lpstr>Har du en hemmelig- het?</vt:lpstr>
      <vt:lpstr>Høsthalvåret</vt:lpstr>
      <vt:lpstr>Blekk-spruten</vt:lpstr>
      <vt:lpstr>Lov</vt:lpstr>
      <vt:lpstr>Kropp og berøring </vt:lpstr>
      <vt:lpstr>Blekkspruten</vt:lpstr>
      <vt:lpstr>Samtale i etterkant </vt:lpstr>
      <vt:lpstr>Etterarbeid</vt:lpstr>
      <vt:lpstr>Verktøy</vt:lpstr>
      <vt:lpstr>https://junior.bt.no/kropp_helse/i/q9V2g/-Denne-videoen-forklarer-hva-et-overgrep-er-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 kropp</dc:title>
  <dc:creator>rita</dc:creator>
  <cp:lastModifiedBy>rita</cp:lastModifiedBy>
  <cp:revision>2</cp:revision>
  <dcterms:modified xsi:type="dcterms:W3CDTF">2017-08-17T14:47:23Z</dcterms:modified>
</cp:coreProperties>
</file>